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1" r:id="rId3"/>
    <p:sldId id="280" r:id="rId4"/>
    <p:sldId id="286" r:id="rId5"/>
    <p:sldId id="285" r:id="rId6"/>
    <p:sldId id="283" r:id="rId7"/>
    <p:sldId id="281" r:id="rId8"/>
    <p:sldId id="282" r:id="rId9"/>
    <p:sldId id="279" r:id="rId10"/>
    <p:sldId id="263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15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18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59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36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4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050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35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74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871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98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0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948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87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59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76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06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Slika 47">
            <a:extLst>
              <a:ext uri="{FF2B5EF4-FFF2-40B4-BE49-F238E27FC236}">
                <a16:creationId xmlns:a16="http://schemas.microsoft.com/office/drawing/2014/main" xmlns="" id="{3BAF2A5A-5CB4-4013-9B0A-165F6DCFD5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xmlns="" id="{EC96FF71-58CF-4CBF-9181-B212EA094A43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502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books.org/wiki/Biology,_Answering_the_Big_Questions_of_Life/Introductio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2apae.blogspot.com/2015/07/blog-post_59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nveernaseer.com/3-questions-to-discover-what-success-looks-lik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www.e-sfera.hr/dodatni-digitalni-sadrzaji/16544568-c9ea-4a66-b7c8-4d26f35d6595/" TargetMode="External"/><Relationship Id="rId4" Type="http://schemas.openxmlformats.org/officeDocument/2006/relationships/hyperlink" Target="https://theforest.gamepedia.com/Lea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58EA9E-846C-4A75-927C-AE38333E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752" y="317077"/>
            <a:ext cx="3660496" cy="1478570"/>
          </a:xfrm>
        </p:spPr>
        <p:txBody>
          <a:bodyPr>
            <a:normAutofit/>
          </a:bodyPr>
          <a:lstStyle/>
          <a:p>
            <a:pPr algn="ctr"/>
            <a:r>
              <a:rPr lang="hr-HR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UVODNI SAT</a:t>
            </a:r>
            <a:br>
              <a:rPr lang="hr-HR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hr-HR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E1E03D-035C-436E-AE23-C9B56FB3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166508" y="1496373"/>
            <a:ext cx="6657975" cy="477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1F7EB40-7FB1-4BFF-8E7F-2C935B076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74062" y="2385886"/>
            <a:ext cx="2884044" cy="19364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9925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827B3A4-750F-4F9E-B8F8-76F269A440E9}"/>
              </a:ext>
            </a:extLst>
          </p:cNvPr>
          <p:cNvSpPr txBox="1"/>
          <p:nvPr/>
        </p:nvSpPr>
        <p:spPr>
          <a:xfrm>
            <a:off x="1637731" y="1542188"/>
            <a:ext cx="876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Mnogo uspjeha </a:t>
            </a:r>
            <a:r>
              <a:rPr lang="hr-HR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hr-H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 ti </a:t>
            </a:r>
            <a:r>
              <a:rPr lang="hr-H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autori!</a:t>
            </a:r>
            <a:endParaRPr lang="hr-H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BAC748B-8890-4D0C-8B36-0733E16B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38282" y="2701586"/>
            <a:ext cx="4527740" cy="3018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118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53F7FC8-5EDE-4563-B5E6-694B9F77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80"/>
            <a:ext cx="5933802" cy="59338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F0AE86-1475-4C43-8ED8-863FDEEC6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72" y="1065711"/>
            <a:ext cx="5933803" cy="5933803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AA6437FF-EA9F-4A42-918D-7BC4C96A9552}"/>
              </a:ext>
            </a:extLst>
          </p:cNvPr>
          <p:cNvSpPr/>
          <p:nvPr/>
        </p:nvSpPr>
        <p:spPr>
          <a:xfrm>
            <a:off x="8594634" y="2702560"/>
            <a:ext cx="3444240" cy="1452880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Udžbenik i radna bilježnica kojom ćeš se služiti ove školske godine na satima Biologije</a:t>
            </a:r>
          </a:p>
        </p:txBody>
      </p:sp>
    </p:spTree>
    <p:extLst>
      <p:ext uri="{BB962C8B-B14F-4D97-AF65-F5344CB8AC3E}">
        <p14:creationId xmlns:p14="http://schemas.microsoft.com/office/powerpoint/2010/main" xmlns="" val="336086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C3FB9413-58C3-4B6A-8129-29BC61EFAD17}"/>
              </a:ext>
            </a:extLst>
          </p:cNvPr>
          <p:cNvSpPr/>
          <p:nvPr/>
        </p:nvSpPr>
        <p:spPr>
          <a:xfrm>
            <a:off x="1709975" y="1261492"/>
            <a:ext cx="9045111" cy="39745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Ove školske godine upoznat ćeš se sa 6 novih tema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REGULACIJA STALNOG SASTAVA TJELESNIH TEKUĆINA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RAST, RAZVOJ I RAZMNOŽAVANJE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KOORDINACIJA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RAZVOJ ŽIVOG SVIJETA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MEĐUODNOSI U PRIRODI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RAZNOLIKOST ŽIVOG SVIJETA</a:t>
            </a:r>
          </a:p>
        </p:txBody>
      </p:sp>
    </p:spTree>
    <p:extLst>
      <p:ext uri="{BB962C8B-B14F-4D97-AF65-F5344CB8AC3E}">
        <p14:creationId xmlns:p14="http://schemas.microsoft.com/office/powerpoint/2010/main" xmlns="" val="157674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98D3402-D67B-4CC1-8D01-6D1221C1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5" y="1585991"/>
            <a:ext cx="7041111" cy="4031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E7CC6E9-6DB5-4C72-A488-39E509B60A8B}"/>
              </a:ext>
            </a:extLst>
          </p:cNvPr>
          <p:cNvSpPr txBox="1"/>
          <p:nvPr/>
        </p:nvSpPr>
        <p:spPr>
          <a:xfrm>
            <a:off x="1469571" y="622013"/>
            <a:ext cx="501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Gdje je što u </a:t>
            </a:r>
            <a:r>
              <a:rPr lang="hr-H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ud</a:t>
            </a:r>
            <a:r>
              <a:rPr lang="hr-HR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hr-H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beniku?</a:t>
            </a:r>
            <a:endParaRPr lang="hr-H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2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6208307E-051A-4C6A-827A-D0CF03FAB34F}"/>
              </a:ext>
            </a:extLst>
          </p:cNvPr>
          <p:cNvSpPr/>
          <p:nvPr/>
        </p:nvSpPr>
        <p:spPr>
          <a:xfrm>
            <a:off x="6212740" y="5486401"/>
            <a:ext cx="5550670" cy="11474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Uvodnica u nastavnu temu. Pročitaj zanimljive podatke, istraži i odgovori na pitanja.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E8324FE-2FB2-45A2-999D-839A756F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1" y="223557"/>
            <a:ext cx="7206343" cy="5099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trelica: savijeno prema gore 13">
            <a:extLst>
              <a:ext uri="{FF2B5EF4-FFF2-40B4-BE49-F238E27FC236}">
                <a16:creationId xmlns:a16="http://schemas.microsoft.com/office/drawing/2014/main" xmlns="" id="{C2B07964-0A4C-46A3-AA47-17FCD460C37C}"/>
              </a:ext>
            </a:extLst>
          </p:cNvPr>
          <p:cNvSpPr/>
          <p:nvPr/>
        </p:nvSpPr>
        <p:spPr>
          <a:xfrm flipV="1">
            <a:off x="8011886" y="4441370"/>
            <a:ext cx="1698172" cy="805543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8557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EFE62377-3564-4B1A-BC5D-CF52515DB01C}"/>
              </a:ext>
            </a:extLst>
          </p:cNvPr>
          <p:cNvSpPr/>
          <p:nvPr/>
        </p:nvSpPr>
        <p:spPr>
          <a:xfrm>
            <a:off x="760218" y="1052675"/>
            <a:ext cx="5866357" cy="4752649"/>
          </a:xfrm>
          <a:prstGeom prst="roundRect">
            <a:avLst/>
          </a:prstGeom>
          <a:solidFill>
            <a:schemeClr val="accent5">
              <a:lumMod val="50000"/>
              <a:alpha val="4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Zappar</a:t>
            </a:r>
            <a:r>
              <a:rPr lang="hr-HR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kod </a:t>
            </a:r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vodi te do e-sadržaja:</a:t>
            </a:r>
          </a:p>
          <a:p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pokusi</a:t>
            </a:r>
          </a:p>
          <a:p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Vježbe</a:t>
            </a:r>
          </a:p>
          <a:p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rojekti</a:t>
            </a:r>
          </a:p>
          <a:p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slike</a:t>
            </a:r>
          </a:p>
          <a:p>
            <a:r>
              <a:rPr lang="hr-HR" sz="2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hr-HR" sz="2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ideomaterijali</a:t>
            </a:r>
            <a:endParaRPr lang="hr-HR" sz="2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Sažeci</a:t>
            </a:r>
          </a:p>
          <a:p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ojmovnik</a:t>
            </a:r>
          </a:p>
          <a:p>
            <a:r>
              <a:rPr lang="hr-HR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kvizovi</a:t>
            </a:r>
            <a:endParaRPr lang="hr-HR" sz="2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72DE8F15-A3B8-463A-A519-6C5E316E6EAE}"/>
              </a:ext>
            </a:extLst>
          </p:cNvPr>
          <p:cNvSpPr/>
          <p:nvPr/>
        </p:nvSpPr>
        <p:spPr>
          <a:xfrm rot="3397336">
            <a:off x="6154272" y="447191"/>
            <a:ext cx="261648" cy="11021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E2A7A5F-A0AB-41DD-BFFA-7C681FDC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85" y="191577"/>
            <a:ext cx="4552011" cy="6424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xmlns="" id="{A6675803-BC40-4A4E-A9A6-A6E44EEABA5E}"/>
              </a:ext>
            </a:extLst>
          </p:cNvPr>
          <p:cNvSpPr/>
          <p:nvPr/>
        </p:nvSpPr>
        <p:spPr>
          <a:xfrm>
            <a:off x="6868884" y="241564"/>
            <a:ext cx="587830" cy="509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3025B2BD-F285-4A84-901D-ACED827EA9A4}"/>
              </a:ext>
            </a:extLst>
          </p:cNvPr>
          <p:cNvSpPr/>
          <p:nvPr/>
        </p:nvSpPr>
        <p:spPr>
          <a:xfrm>
            <a:off x="10842171" y="585833"/>
            <a:ext cx="381000" cy="241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6" name="Picture 6" descr="Sand, Footsteps, Footprints, Beach, Coast, Walk, Oc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005" y="2656173"/>
            <a:ext cx="3651665" cy="2434444"/>
          </a:xfrm>
          <a:prstGeom prst="rect">
            <a:avLst/>
          </a:prstGeom>
          <a:noFill/>
        </p:spPr>
      </p:pic>
      <p:pic>
        <p:nvPicPr>
          <p:cNvPr id="5128" name="Picture 8" descr="Iphone, Smartphone, Apps, Apple Inc, Mobile Ph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2549" y="4790363"/>
            <a:ext cx="1332739" cy="887105"/>
          </a:xfrm>
          <a:prstGeom prst="rect">
            <a:avLst/>
          </a:prstGeom>
          <a:noFill/>
        </p:spPr>
      </p:pic>
      <p:pic>
        <p:nvPicPr>
          <p:cNvPr id="5124" name="Picture 4" descr="Sparkler, Light Bulb, Injection Cand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695" y="3491877"/>
            <a:ext cx="1313109" cy="875406"/>
          </a:xfrm>
          <a:prstGeom prst="rect">
            <a:avLst/>
          </a:prstGeom>
          <a:noFill/>
        </p:spPr>
      </p:pic>
      <p:pic>
        <p:nvPicPr>
          <p:cNvPr id="5122" name="Picture 2" descr="Brain, Think, Human, Idea, Intelligence, Mind, Creati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8921" y="2427524"/>
            <a:ext cx="1213939" cy="929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065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EFE62377-3564-4B1A-BC5D-CF52515DB01C}"/>
              </a:ext>
            </a:extLst>
          </p:cNvPr>
          <p:cNvSpPr/>
          <p:nvPr/>
        </p:nvSpPr>
        <p:spPr>
          <a:xfrm>
            <a:off x="5286698" y="1367733"/>
            <a:ext cx="6214700" cy="14734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Fotografije i ilustracije sastavni su dio sadržaja, a olakšat će ti učenje i pamćenje.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72DE8F15-A3B8-463A-A519-6C5E316E6EAE}"/>
              </a:ext>
            </a:extLst>
          </p:cNvPr>
          <p:cNvSpPr/>
          <p:nvPr/>
        </p:nvSpPr>
        <p:spPr>
          <a:xfrm rot="14381172">
            <a:off x="5296347" y="2806901"/>
            <a:ext cx="261648" cy="11021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49C780D-0196-48B9-A475-47191ABF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80" y="121543"/>
            <a:ext cx="4376056" cy="6135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xmlns="" id="{B255FD9F-165D-4621-A269-075715BEF860}"/>
              </a:ext>
            </a:extLst>
          </p:cNvPr>
          <p:cNvSpPr/>
          <p:nvPr/>
        </p:nvSpPr>
        <p:spPr>
          <a:xfrm rot="16200000">
            <a:off x="5303693" y="4508939"/>
            <a:ext cx="261648" cy="11021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F494B9CE-DF9B-4F83-8F63-72CE23D29F7B}"/>
              </a:ext>
            </a:extLst>
          </p:cNvPr>
          <p:cNvSpPr/>
          <p:nvPr/>
        </p:nvSpPr>
        <p:spPr>
          <a:xfrm>
            <a:off x="6206431" y="4323272"/>
            <a:ext cx="5490159" cy="14734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Novonaučeni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pojmovi omogućit će ti povezivanje sadržaja i usustavljivanje znanja iz Biologije.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B0834C5F-69DF-41AC-A49A-6EB7F18EE864}"/>
              </a:ext>
            </a:extLst>
          </p:cNvPr>
          <p:cNvSpPr/>
          <p:nvPr/>
        </p:nvSpPr>
        <p:spPr>
          <a:xfrm>
            <a:off x="3322191" y="4772560"/>
            <a:ext cx="1307754" cy="7900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DE7B74CA-6467-4326-AC1A-2496B3804B76}"/>
              </a:ext>
            </a:extLst>
          </p:cNvPr>
          <p:cNvSpPr/>
          <p:nvPr/>
        </p:nvSpPr>
        <p:spPr>
          <a:xfrm>
            <a:off x="3243943" y="3048000"/>
            <a:ext cx="1551693" cy="1159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332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99C72688-6D15-4C5F-9A73-46B2C6888548}"/>
              </a:ext>
            </a:extLst>
          </p:cNvPr>
          <p:cNvSpPr/>
          <p:nvPr/>
        </p:nvSpPr>
        <p:spPr>
          <a:xfrm>
            <a:off x="1551250" y="335333"/>
            <a:ext cx="2825442" cy="57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Pojašnjenje ikona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8E03FD2-0C0D-4FA2-81AA-AC61696A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242" y="1933368"/>
            <a:ext cx="834966" cy="79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48816176-FD10-41D0-85F9-1726693D8686}"/>
              </a:ext>
            </a:extLst>
          </p:cNvPr>
          <p:cNvSpPr/>
          <p:nvPr/>
        </p:nvSpPr>
        <p:spPr>
          <a:xfrm>
            <a:off x="1056442" y="3864970"/>
            <a:ext cx="4376569" cy="166212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Dodatna poticajna pitanja usmjerit će te na povezivanje nastavnih sadržaja sa svakodnevnicom, potaknut će te na istraživanja, izvođenje zaključaka i primjenu znanja. </a:t>
            </a: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xmlns="" id="{AFC15513-30A9-4B8C-A9BE-FEEC7516A4A6}"/>
              </a:ext>
            </a:extLst>
          </p:cNvPr>
          <p:cNvSpPr/>
          <p:nvPr/>
        </p:nvSpPr>
        <p:spPr>
          <a:xfrm>
            <a:off x="3060060" y="3023574"/>
            <a:ext cx="369331" cy="63836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F4408590-E59E-464E-B7D0-182D55E37777}"/>
              </a:ext>
            </a:extLst>
          </p:cNvPr>
          <p:cNvSpPr/>
          <p:nvPr/>
        </p:nvSpPr>
        <p:spPr>
          <a:xfrm>
            <a:off x="6020718" y="2088808"/>
            <a:ext cx="4376569" cy="121402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Pročitaj zanimljivosti iz prirode i nauči nešto više.</a:t>
            </a:r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xmlns="" id="{324FC2EF-D6F6-460A-9C67-4DB6942A10C7}"/>
              </a:ext>
            </a:extLst>
          </p:cNvPr>
          <p:cNvSpPr/>
          <p:nvPr/>
        </p:nvSpPr>
        <p:spPr>
          <a:xfrm>
            <a:off x="8073053" y="1265539"/>
            <a:ext cx="369331" cy="63836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46113ED0-8C55-4058-B6AB-296DC5E8ED6E}"/>
              </a:ext>
            </a:extLst>
          </p:cNvPr>
          <p:cNvSpPr/>
          <p:nvPr/>
        </p:nvSpPr>
        <p:spPr>
          <a:xfrm>
            <a:off x="7822825" y="342527"/>
            <a:ext cx="772356" cy="70843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BA30436-5590-4AAC-A554-426C2AC84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86358" y="445948"/>
            <a:ext cx="520043" cy="501590"/>
          </a:xfrm>
          <a:prstGeom prst="rect">
            <a:avLst/>
          </a:prstGeom>
        </p:spPr>
      </p:pic>
      <p:pic>
        <p:nvPicPr>
          <p:cNvPr id="15" name="Picture 3">
            <a:hlinkClick r:id="rId5"/>
            <a:extLst>
              <a:ext uri="{FF2B5EF4-FFF2-40B4-BE49-F238E27FC236}">
                <a16:creationId xmlns:a16="http://schemas.microsoft.com/office/drawing/2014/main" xmlns="" id="{1348B042-481E-4B9F-BCAE-3017DFE3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409" y="3779332"/>
            <a:ext cx="850521" cy="840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trelica: prema dolje 15">
            <a:extLst>
              <a:ext uri="{FF2B5EF4-FFF2-40B4-BE49-F238E27FC236}">
                <a16:creationId xmlns:a16="http://schemas.microsoft.com/office/drawing/2014/main" xmlns="" id="{9196F90B-2F4A-4856-AC9F-B9DE03AA5185}"/>
              </a:ext>
            </a:extLst>
          </p:cNvPr>
          <p:cNvSpPr/>
          <p:nvPr/>
        </p:nvSpPr>
        <p:spPr>
          <a:xfrm>
            <a:off x="8209003" y="4809769"/>
            <a:ext cx="369331" cy="63836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xmlns="" id="{D46F5562-0B67-4272-A0C3-7E2966D8C3CC}"/>
              </a:ext>
            </a:extLst>
          </p:cNvPr>
          <p:cNvSpPr/>
          <p:nvPr/>
        </p:nvSpPr>
        <p:spPr>
          <a:xfrm>
            <a:off x="6205383" y="5658038"/>
            <a:ext cx="4376569" cy="8408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Provjeri svoje znanje o sadržajima koje si naučio.</a:t>
            </a:r>
          </a:p>
        </p:txBody>
      </p:sp>
    </p:spTree>
    <p:extLst>
      <p:ext uri="{BB962C8B-B14F-4D97-AF65-F5344CB8AC3E}">
        <p14:creationId xmlns:p14="http://schemas.microsoft.com/office/powerpoint/2010/main" xmlns="" val="39933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0" grpId="0" animBg="1"/>
      <p:bldP spid="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9A1BEED-B24E-4444-9BCE-227DCCB7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3957" y="1386008"/>
            <a:ext cx="834966" cy="800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48816176-FD10-41D0-85F9-1726693D8686}"/>
              </a:ext>
            </a:extLst>
          </p:cNvPr>
          <p:cNvSpPr/>
          <p:nvPr/>
        </p:nvSpPr>
        <p:spPr>
          <a:xfrm>
            <a:off x="6107837" y="3303143"/>
            <a:ext cx="4847208" cy="27869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Istraži, izmjeri, promotri, otkrij, zaključi… Budi istraživač/istraživačica!</a:t>
            </a:r>
          </a:p>
          <a:p>
            <a:pPr algn="ctr"/>
            <a:r>
              <a:rPr lang="hr-HR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U ovoj rubrici potičemo te na istraživanja. Istraživanja izvedi u dogovoru s učiteljem/učiteljicom ili s pomoću uputa u dodatnim digitalnim sadržajima i radnoj bilježnici Biologija 8.</a:t>
            </a: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xmlns="" id="{AFC15513-30A9-4B8C-A9BE-FEEC7516A4A6}"/>
              </a:ext>
            </a:extLst>
          </p:cNvPr>
          <p:cNvSpPr/>
          <p:nvPr/>
        </p:nvSpPr>
        <p:spPr>
          <a:xfrm>
            <a:off x="8346775" y="2494621"/>
            <a:ext cx="369331" cy="63836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F4408590-E59E-464E-B7D0-182D55E37777}"/>
              </a:ext>
            </a:extLst>
          </p:cNvPr>
          <p:cNvSpPr/>
          <p:nvPr/>
        </p:nvSpPr>
        <p:spPr>
          <a:xfrm>
            <a:off x="998117" y="3748507"/>
            <a:ext cx="4376569" cy="166212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Pitanja različitih razina znanja pomažu ti u usvajanju sadržaja i vrednovanju za učenje.</a:t>
            </a:r>
          </a:p>
        </p:txBody>
      </p:sp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xmlns="" id="{8AC2E3E3-9963-4D4A-86D7-055830D33DB3}"/>
              </a:ext>
            </a:extLst>
          </p:cNvPr>
          <p:cNvSpPr/>
          <p:nvPr/>
        </p:nvSpPr>
        <p:spPr>
          <a:xfrm>
            <a:off x="3001737" y="2824125"/>
            <a:ext cx="369331" cy="63836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65CC397E-7B3F-42CE-8333-E533F756AF07}"/>
              </a:ext>
            </a:extLst>
          </p:cNvPr>
          <p:cNvSpPr/>
          <p:nvPr/>
        </p:nvSpPr>
        <p:spPr>
          <a:xfrm>
            <a:off x="1551250" y="465965"/>
            <a:ext cx="2825442" cy="5719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Pojašnjenje ikona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9EDB4D26-8A78-4820-8944-A5450B2EC0FE}"/>
              </a:ext>
            </a:extLst>
          </p:cNvPr>
          <p:cNvSpPr/>
          <p:nvPr/>
        </p:nvSpPr>
        <p:spPr>
          <a:xfrm>
            <a:off x="2800223" y="1786190"/>
            <a:ext cx="772356" cy="70843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C89DBBAA-E19A-4D7E-85F8-AAD3779A7210}"/>
              </a:ext>
            </a:extLst>
          </p:cNvPr>
          <p:cNvSpPr/>
          <p:nvPr/>
        </p:nvSpPr>
        <p:spPr>
          <a:xfrm>
            <a:off x="2930347" y="1949537"/>
            <a:ext cx="557655" cy="381736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2151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632</TotalTime>
  <Words>223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Kružnica</vt:lpstr>
      <vt:lpstr>1_Kružnica</vt:lpstr>
      <vt:lpstr>UVODNI SAT Biologija 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OČUVATI FUNKCIJU MOKRAĆNOG SUSTAVA</dc:title>
  <dc:creator>Korisnik</dc:creator>
  <cp:lastModifiedBy>sk-mpovalec</cp:lastModifiedBy>
  <cp:revision>108</cp:revision>
  <dcterms:created xsi:type="dcterms:W3CDTF">2020-06-05T18:10:44Z</dcterms:created>
  <dcterms:modified xsi:type="dcterms:W3CDTF">2020-08-10T10:37:13Z</dcterms:modified>
</cp:coreProperties>
</file>